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7"/>
  </p:notesMasterIdLst>
  <p:sldIdLst>
    <p:sldId id="485" r:id="rId5"/>
    <p:sldId id="396" r:id="rId6"/>
    <p:sldId id="519" r:id="rId7"/>
    <p:sldId id="260" r:id="rId8"/>
    <p:sldId id="257" r:id="rId9"/>
    <p:sldId id="522" r:id="rId10"/>
    <p:sldId id="263" r:id="rId11"/>
    <p:sldId id="520" r:id="rId12"/>
    <p:sldId id="521" r:id="rId13"/>
    <p:sldId id="264" r:id="rId14"/>
    <p:sldId id="265" r:id="rId15"/>
    <p:sldId id="269" r:id="rId16"/>
    <p:sldId id="523" r:id="rId17"/>
    <p:sldId id="270" r:id="rId18"/>
    <p:sldId id="538" r:id="rId19"/>
    <p:sldId id="272" r:id="rId20"/>
    <p:sldId id="526" r:id="rId21"/>
    <p:sldId id="273" r:id="rId22"/>
    <p:sldId id="274" r:id="rId23"/>
    <p:sldId id="275" r:id="rId24"/>
    <p:sldId id="527" r:id="rId25"/>
    <p:sldId id="525" r:id="rId26"/>
    <p:sldId id="528" r:id="rId27"/>
    <p:sldId id="529" r:id="rId28"/>
    <p:sldId id="531" r:id="rId29"/>
    <p:sldId id="532" r:id="rId30"/>
    <p:sldId id="533" r:id="rId31"/>
    <p:sldId id="534" r:id="rId32"/>
    <p:sldId id="535" r:id="rId33"/>
    <p:sldId id="537" r:id="rId34"/>
    <p:sldId id="276" r:id="rId35"/>
    <p:sldId id="518" r:id="rId36"/>
  </p:sldIdLst>
  <p:sldSz cx="12192000" cy="6858000"/>
  <p:notesSz cx="6858000" cy="9144000"/>
  <p:embeddedFontLst>
    <p:embeddedFont>
      <p:font typeface="Verdana" panose="020B060403050404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260"/>
            <p14:sldId id="257"/>
            <p14:sldId id="522"/>
            <p14:sldId id="263"/>
            <p14:sldId id="520"/>
            <p14:sldId id="521"/>
            <p14:sldId id="264"/>
            <p14:sldId id="265"/>
            <p14:sldId id="269"/>
            <p14:sldId id="523"/>
            <p14:sldId id="270"/>
            <p14:sldId id="538"/>
            <p14:sldId id="272"/>
            <p14:sldId id="526"/>
            <p14:sldId id="273"/>
            <p14:sldId id="274"/>
            <p14:sldId id="275"/>
            <p14:sldId id="527"/>
            <p14:sldId id="525"/>
            <p14:sldId id="528"/>
            <p14:sldId id="529"/>
            <p14:sldId id="531"/>
            <p14:sldId id="532"/>
            <p14:sldId id="533"/>
            <p14:sldId id="534"/>
            <p14:sldId id="535"/>
            <p14:sldId id="537"/>
            <p14:sldId id="276"/>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53" autoAdjust="0"/>
    <p:restoredTop sz="71596" autoAdjust="0"/>
  </p:normalViewPr>
  <p:slideViewPr>
    <p:cSldViewPr snapToGrid="0">
      <p:cViewPr varScale="1">
        <p:scale>
          <a:sx n="47" d="100"/>
          <a:sy n="47" d="100"/>
        </p:scale>
        <p:origin x="944" y="32"/>
      </p:cViewPr>
      <p:guideLst/>
    </p:cSldViewPr>
  </p:slideViewPr>
  <p:notesTextViewPr>
    <p:cViewPr>
      <p:scale>
        <a:sx n="110" d="100"/>
        <a:sy n="110" d="100"/>
      </p:scale>
      <p:origin x="0" y="0"/>
    </p:cViewPr>
  </p:notesTextViewPr>
  <p:sorterViewPr>
    <p:cViewPr varScale="1">
      <p:scale>
        <a:sx n="1" d="1"/>
        <a:sy n="1" d="1"/>
      </p:scale>
      <p:origin x="0" y="-38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endParaRPr lang="en-US" dirty="0"/>
          </a:p>
          <a:p>
            <a:r>
              <a:rPr lang="en-US" dirty="0"/>
              <a:t>&lt;Click&gt;</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In addition to assuring quality, code review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didn’t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1/25/2025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1/25/2025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1/25/2025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1/25/2025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1/25/2025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1/25/2025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1/25/2025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1/25/2025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1/25/2025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1/25/2025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1/25/2025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1/25/2025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sre.google/sre-book/example-postmorte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7.1: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fontScale="90000"/>
          </a:bodyPr>
          <a:lstStyle/>
          <a:p>
            <a:r>
              <a:rPr lang="en-US" sz="3600" dirty="0"/>
              <a:t>Facebook originally organized teams by platform</a:t>
            </a:r>
            <a:r>
              <a:rPr lang="en-US" dirty="0"/>
              <a:t> each managed the app on their own platform only</a:t>
            </a:r>
            <a:endParaRPr sz="3600" dirty="0"/>
          </a:p>
        </p:txBody>
      </p:sp>
      <p:sp>
        <p:nvSpPr>
          <p:cNvPr id="9" name="Content Placeholder 8">
            <a:extLst>
              <a:ext uri="{FF2B5EF4-FFF2-40B4-BE49-F238E27FC236}">
                <a16:creationId xmlns:a16="http://schemas.microsoft.com/office/drawing/2014/main" id="{BEA1BDAA-AE8F-F539-675A-3E9A4B6801F9}"/>
              </a:ext>
            </a:extLst>
          </p:cNvPr>
          <p:cNvSpPr>
            <a:spLocks noGrp="1"/>
          </p:cNvSpPr>
          <p:nvPr>
            <p:ph idx="1"/>
          </p:nvPr>
        </p:nvSpPr>
        <p:spPr/>
        <p:txBody>
          <a:bodyPr/>
          <a:lstStyle/>
          <a:p>
            <a:r>
              <a:rPr lang="en-US" dirty="0"/>
              <a:t>If you work on the android teams, you work on putting all of the apps on android </a:t>
            </a:r>
          </a:p>
        </p:txBody>
      </p:sp>
      <p:grpSp>
        <p:nvGrpSpPr>
          <p:cNvPr id="5" name="Group 4">
            <a:extLst>
              <a:ext uri="{FF2B5EF4-FFF2-40B4-BE49-F238E27FC236}">
                <a16:creationId xmlns:a16="http://schemas.microsoft.com/office/drawing/2014/main" id="{A6B648B4-7472-8214-A8F6-B4FBE1ADC012}"/>
              </a:ext>
            </a:extLst>
          </p:cNvPr>
          <p:cNvGrpSpPr/>
          <p:nvPr/>
        </p:nvGrpSpPr>
        <p:grpSpPr>
          <a:xfrm>
            <a:off x="2136290" y="2425718"/>
            <a:ext cx="3490113" cy="2951197"/>
            <a:chOff x="2136290" y="2425718"/>
            <a:chExt cx="3490113" cy="2951197"/>
          </a:xfrm>
        </p:grpSpPr>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29"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4025938" y="2425718"/>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739936" y="5038938"/>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8"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944573" y="281128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944573" y="3177404"/>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944573" y="3552451"/>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944573" y="3927497"/>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944573" y="429361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944573" y="4615083"/>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grpSp>
          <p:nvGrpSpPr>
            <p:cNvPr id="45" name="Group">
              <a:extLst>
                <a:ext uri="{FF2B5EF4-FFF2-40B4-BE49-F238E27FC236}">
                  <a16:creationId xmlns:a16="http://schemas.microsoft.com/office/drawing/2014/main" id="{C785609E-6D3A-1646-9C1B-6AABD90BBD34}"/>
                </a:ext>
              </a:extLst>
            </p:cNvPr>
            <p:cNvGrpSpPr/>
            <p:nvPr/>
          </p:nvGrpSpPr>
          <p:grpSpPr>
            <a:xfrm>
              <a:off x="2136290" y="2797839"/>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grpSp>
        <p:nvGrpSpPr>
          <p:cNvPr id="8" name="Group 7">
            <a:extLst>
              <a:ext uri="{FF2B5EF4-FFF2-40B4-BE49-F238E27FC236}">
                <a16:creationId xmlns:a16="http://schemas.microsoft.com/office/drawing/2014/main" id="{A3B19DCC-9348-DD88-FB04-8885BA5678F2}"/>
              </a:ext>
            </a:extLst>
          </p:cNvPr>
          <p:cNvGrpSpPr/>
          <p:nvPr/>
        </p:nvGrpSpPr>
        <p:grpSpPr>
          <a:xfrm>
            <a:off x="5741241" y="2406245"/>
            <a:ext cx="4687655" cy="2963092"/>
            <a:chOff x="5741241" y="2406245"/>
            <a:chExt cx="4687655" cy="2963092"/>
          </a:xfrm>
        </p:grpSpPr>
        <p:grpSp>
          <p:nvGrpSpPr>
            <p:cNvPr id="3" name="Group 2">
              <a:extLst>
                <a:ext uri="{FF2B5EF4-FFF2-40B4-BE49-F238E27FC236}">
                  <a16:creationId xmlns:a16="http://schemas.microsoft.com/office/drawing/2014/main" id="{E8D0D909-D47B-ED1C-7478-12F9947EDBDC}"/>
                </a:ext>
              </a:extLst>
            </p:cNvPr>
            <p:cNvGrpSpPr/>
            <p:nvPr/>
          </p:nvGrpSpPr>
          <p:grpSpPr>
            <a:xfrm>
              <a:off x="6816314" y="2406245"/>
              <a:ext cx="3612582" cy="2963092"/>
              <a:chOff x="5999147" y="2425718"/>
              <a:chExt cx="3612582" cy="2963092"/>
            </a:xfrm>
          </p:grpSpPr>
          <p:sp>
            <p:nvSpPr>
              <p:cNvPr id="213" name="Group messages…"/>
              <p:cNvSpPr/>
              <p:nvPr/>
            </p:nvSpPr>
            <p:spPr>
              <a:xfrm>
                <a:off x="6038538" y="2819911"/>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366405" y="2425718"/>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132503" y="2819911"/>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659142" y="2425718"/>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37" name="Platform Experts"/>
              <p:cNvSpPr/>
              <p:nvPr/>
            </p:nvSpPr>
            <p:spPr>
              <a:xfrm>
                <a:off x="5999147" y="5058411"/>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grpSp>
        <p:sp>
          <p:nvSpPr>
            <p:cNvPr id="7" name="Plus Sign 6">
              <a:extLst>
                <a:ext uri="{FF2B5EF4-FFF2-40B4-BE49-F238E27FC236}">
                  <a16:creationId xmlns:a16="http://schemas.microsoft.com/office/drawing/2014/main" id="{FE74D571-D88D-72C1-C800-9A84B2375C3D}"/>
                </a:ext>
              </a:extLst>
            </p:cNvPr>
            <p:cNvSpPr/>
            <p:nvPr/>
          </p:nvSpPr>
          <p:spPr>
            <a:xfrm>
              <a:off x="5741241" y="3514213"/>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3600" dirty="0"/>
              <a:t>But they eventually switched to "product" teams…</a:t>
            </a:r>
            <a:endParaRPr sz="3600" dirty="0"/>
          </a:p>
        </p:txBody>
      </p:sp>
      <p:sp>
        <p:nvSpPr>
          <p:cNvPr id="4" name="Content Placeholder 3">
            <a:extLst>
              <a:ext uri="{FF2B5EF4-FFF2-40B4-BE49-F238E27FC236}">
                <a16:creationId xmlns:a16="http://schemas.microsoft.com/office/drawing/2014/main" id="{D470C3A1-5107-B674-2FDC-9B7406DFEBBB}"/>
              </a:ext>
            </a:extLst>
          </p:cNvPr>
          <p:cNvSpPr>
            <a:spLocks noGrp="1"/>
          </p:cNvSpPr>
          <p:nvPr>
            <p:ph idx="1"/>
          </p:nvPr>
        </p:nvSpPr>
        <p:spPr/>
        <p:txBody>
          <a:bodyPr/>
          <a:lstStyle/>
          <a:p>
            <a:r>
              <a:rPr lang="en-US" dirty="0"/>
              <a:t>If you are in the chat group, you work on the chat feature in all platforms</a:t>
            </a:r>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lang="en-US" sz="3600" dirty="0"/>
              <a:t>Good Teams c</a:t>
            </a:r>
            <a:r>
              <a:rPr sz="3600" dirty="0"/>
              <a:t>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p>
          <a:p>
            <a:pPr lvl="1"/>
            <a:r>
              <a:rPr lang="en-US" sz="2800" dirty="0"/>
              <a:t>"Two Pizza" Teams</a:t>
            </a:r>
          </a:p>
          <a:p>
            <a:pPr lvl="1"/>
            <a:r>
              <a:rPr lang="en-US" sz="2800" dirty="0"/>
              <a:t>Pair Programming</a:t>
            </a:r>
          </a:p>
          <a:p>
            <a:pPr lvl="1"/>
            <a:r>
              <a:rPr lang="en-US" sz="2800" dirty="0"/>
              <a:t>Code Reviews</a:t>
            </a:r>
          </a:p>
          <a:p>
            <a:pPr lvl="1"/>
            <a:r>
              <a:rPr lang="en-US" sz="2800" dirty="0"/>
              <a:t>Multiple sharing channels</a:t>
            </a:r>
          </a:p>
          <a:p>
            <a:pPr lvl="1"/>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dirty="0"/>
              <a:t>“Two-Pizza” Teams make knowledge sharing easier</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13</a:t>
            </a:fld>
            <a:endParaRPr lang="en-US"/>
          </a:p>
        </p:txBody>
      </p:sp>
    </p:spTree>
    <p:extLst>
      <p:ext uri="{BB962C8B-B14F-4D97-AF65-F5344CB8AC3E}">
        <p14:creationId xmlns:p14="http://schemas.microsoft.com/office/powerpoint/2010/main" val="392759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Cockburn and Williams. The Costs and Benefits of Pair Programming, (In: Extreme Programming Explained 2001)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dirty="0"/>
              <a:t>“</a:t>
            </a:r>
            <a:r>
              <a:rPr sz="1000" u="sng" dirty="0">
                <a:solidFill>
                  <a:srgbClr val="0000FF"/>
                </a:solidFill>
                <a:uFill>
                  <a:solidFill>
                    <a:srgbClr val="0000FF"/>
                  </a:solidFill>
                </a:uFill>
                <a:hlinkClick r:id="rId4"/>
              </a:rPr>
              <a:t>Peer interaction effectively, yet infrequently, enables programmers to discover new tools</a:t>
            </a:r>
            <a:r>
              <a:rPr sz="1000" dirty="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p>
            <a:r>
              <a:rPr sz="900" dirty="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525" tIns="9525" rIns="9525" bIns="9525" anchor="ctr">
            <a:spAutoFit/>
          </a:bodyPr>
          <a:lstStyle/>
          <a:p>
            <a:r>
              <a:rPr sz="900" dirty="0"/>
              <a:t>“Expectations, Outcomes, and Challenges of Modern Code Review”, </a:t>
            </a:r>
            <a:r>
              <a:rPr sz="900" dirty="0" err="1"/>
              <a:t>Bacchelli</a:t>
            </a:r>
            <a:r>
              <a:rPr sz="900" dirty="0"/>
              <a:t> &amp; Bird, ICSE 2013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linearly requires multiple channels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8126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fontScale="92500"/>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a:p>
            <a:pPr lvl="1"/>
            <a:r>
              <a:rPr lang="en-US" dirty="0"/>
              <a:t>significantly increased and sustained adoption of the tools advertised on flyers in toilets</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dirty="0"/>
              <a:t>Do Developers Discover New Tools </a:t>
            </a:r>
            <a:r>
              <a:rPr lang="en-US" sz="3600" dirty="0"/>
              <a:t>In</a:t>
            </a:r>
            <a:r>
              <a:rPr sz="3600" dirty="0"/>
              <a:t>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normAutofit/>
          </a:bodyPr>
          <a:lstStyle/>
          <a:p>
            <a:r>
              <a:rPr lang="en-US" sz="4000"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3871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dirty="0"/>
                <a:t>Everyone else does it right,</a:t>
              </a:r>
            </a:p>
            <a:p>
              <a:pPr>
                <a:defRPr sz="4000">
                  <a:solidFill>
                    <a:srgbClr val="000000"/>
                  </a:solidFill>
                </a:defRPr>
              </a:pPr>
              <a:r>
                <a:rPr sz="2000" dirty="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25</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2012344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40253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1235026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dirty="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rPr dirty="0"/>
              <a:t>(CIA Sabotage Guide c 1944)</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Testing</a:t>
            </a:r>
          </a:p>
          <a:p>
            <a:pPr lvl="1"/>
            <a:r>
              <a:rPr lang="en-US" dirty="0"/>
              <a:t>Operations</a:t>
            </a:r>
          </a:p>
          <a:p>
            <a:pPr lvl="1"/>
            <a:r>
              <a:rPr lang="en-US" dirty="0"/>
              <a:t>Maintenance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normAutofit/>
          </a:bodyPr>
          <a:lstStyle>
            <a:lvl1pPr defTabSz="2438337"/>
          </a:lstStyle>
          <a:p>
            <a:r>
              <a:rPr sz="4000" dirty="0">
                <a:highlight>
                  <a:srgbClr val="C0C0C0"/>
                </a:highlight>
              </a:rPr>
              <a:t>Why </a:t>
            </a:r>
            <a:r>
              <a:rPr lang="en-US" sz="4000" dirty="0">
                <a:highlight>
                  <a:srgbClr val="C0C0C0"/>
                </a:highlight>
              </a:rPr>
              <a:t>Teams</a:t>
            </a:r>
            <a:r>
              <a:rPr sz="4000"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normAutofit/>
          </a:bodyPr>
          <a:lstStyle/>
          <a:p>
            <a:r>
              <a:rPr sz="3600" dirty="0"/>
              <a:t>Brooks’ Law: </a:t>
            </a:r>
            <a:r>
              <a:rPr lang="en-US" sz="3600" dirty="0"/>
              <a:t>Cultural References</a:t>
            </a:r>
            <a:endParaRPr sz="3600"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teams to share knowledge and collaborate?</a:t>
            </a:r>
          </a:p>
          <a:p>
            <a:r>
              <a:rPr lang="en-US" dirty="0"/>
              <a:t>How do you encourage team-members to treat each other well?</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kern="1200" dirty="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442913" y="2807208"/>
            <a:ext cx="4211383"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Self-organizing teams have proven more effective</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c821ae8-f056-45ab-af2c-3da3a6f6827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281F73C7683554E83BE38E0D4E2FDE6" ma:contentTypeVersion="18" ma:contentTypeDescription="Create a new document." ma:contentTypeScope="" ma:versionID="609279cecc5330f5bfa75ce67382d8bd">
  <xsd:schema xmlns:xsd="http://www.w3.org/2001/XMLSchema" xmlns:xs="http://www.w3.org/2001/XMLSchema" xmlns:p="http://schemas.microsoft.com/office/2006/metadata/properties" xmlns:ns3="9be75026-339e-43ae-b8ea-eef57e376104" xmlns:ns4="1c821ae8-f056-45ab-af2c-3da3a6f6827d" targetNamespace="http://schemas.microsoft.com/office/2006/metadata/properties" ma:root="true" ma:fieldsID="7980bbac2d204d322b1a548d8ecbd33a" ns3:_="" ns4:_="">
    <xsd:import namespace="9be75026-339e-43ae-b8ea-eef57e376104"/>
    <xsd:import namespace="1c821ae8-f056-45ab-af2c-3da3a6f6827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AutoKeyPoints" minOccurs="0"/>
                <xsd:element ref="ns4:MediaServiceKeyPoint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ystemTags" minOccurs="0"/>
                <xsd:element ref="ns4:MediaServiceSearchPropertie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e75026-339e-43ae-b8ea-eef57e3761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821ae8-f056-45ab-af2c-3da3a6f6827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A9995B-74F4-49A9-AA8D-5BD29CBCE93F}">
  <ds:schemaRefs>
    <ds:schemaRef ds:uri="http://schemas.microsoft.com/office/2006/metadata/properties"/>
    <ds:schemaRef ds:uri="http://schemas.microsoft.com/office/infopath/2007/PartnerControls"/>
    <ds:schemaRef ds:uri="1c821ae8-f056-45ab-af2c-3da3a6f6827d"/>
  </ds:schemaRefs>
</ds:datastoreItem>
</file>

<file path=customXml/itemProps2.xml><?xml version="1.0" encoding="utf-8"?>
<ds:datastoreItem xmlns:ds="http://schemas.openxmlformats.org/officeDocument/2006/customXml" ds:itemID="{4D1F36A6-411A-4F57-982D-D392D9CD6BFA}">
  <ds:schemaRefs>
    <ds:schemaRef ds:uri="http://schemas.microsoft.com/sharepoint/v3/contenttype/forms"/>
  </ds:schemaRefs>
</ds:datastoreItem>
</file>

<file path=customXml/itemProps3.xml><?xml version="1.0" encoding="utf-8"?>
<ds:datastoreItem xmlns:ds="http://schemas.openxmlformats.org/officeDocument/2006/customXml" ds:itemID="{CF37210E-7ED3-4900-9ABB-7DD12D1DD1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e75026-339e-43ae-b8ea-eef57e376104"/>
    <ds:schemaRef ds:uri="1c821ae8-f056-45ab-af2c-3da3a6f68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12733</TotalTime>
  <Words>5843</Words>
  <Application>Microsoft Office PowerPoint</Application>
  <PresentationFormat>Widescreen</PresentationFormat>
  <Paragraphs>443</Paragraphs>
  <Slides>32</Slides>
  <Notes>30</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 Light</vt:lpstr>
      <vt:lpstr>Arial</vt:lpstr>
      <vt:lpstr>Verdana</vt:lpstr>
      <vt:lpstr>Helvetica Neue</vt:lpstr>
      <vt:lpstr>Calibri</vt:lpstr>
      <vt:lpstr>Office Theme</vt:lpstr>
      <vt:lpstr>CS 4530: Fundamentals of Software Engineering Lesson 7.1: Teams</vt:lpstr>
      <vt:lpstr>Learning Goals for this Lesson</vt:lpstr>
      <vt:lpstr>Why Teams? “The 10x Engineer”</vt:lpstr>
      <vt:lpstr>Why Teams? Software Engineering Draws on Many Skills</vt:lpstr>
      <vt:lpstr>Why Teams? The Bus Factor</vt:lpstr>
      <vt:lpstr>Teams are hard: Brooks’ Law</vt:lpstr>
      <vt:lpstr>Brooks’ Law: Cultural References</vt:lpstr>
      <vt:lpstr>What goes wrong with teams in software development?</vt:lpstr>
      <vt:lpstr>How do we structure teams efficiently?</vt:lpstr>
      <vt:lpstr>Facebook originally organized teams by platform each managed the app on their own platform only</vt:lpstr>
      <vt:lpstr>But they eventually switched to "product" teams…</vt:lpstr>
      <vt:lpstr>Good Teams create Intentional Opportunities for Knowledge Sharing</vt:lpstr>
      <vt:lpstr>“Two-Pizza” Teams make knowledge sharing easier</vt:lpstr>
      <vt:lpstr>Pair Programming is a Knowledge Sharing Activity</vt:lpstr>
      <vt:lpstr>Pair Programming Improves Tool Diffusion</vt:lpstr>
      <vt:lpstr>Code Review is a Knowledge Sharing Opportunity</vt:lpstr>
      <vt:lpstr>Scaling Communication linearly requires multiple channels</vt:lpstr>
      <vt:lpstr>Standardize and Document Best Practices</vt:lpstr>
      <vt:lpstr>Do Developers Discover New Tools In The Toilet?</vt:lpstr>
      <vt:lpstr>Communicate Development Activities with Different Channels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Anti-Patterns for Teams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255</cp:revision>
  <dcterms:created xsi:type="dcterms:W3CDTF">2021-01-07T15:19:22Z</dcterms:created>
  <dcterms:modified xsi:type="dcterms:W3CDTF">2025-01-26T04:04:42Z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0x0101000281F73C7683554E83BE38E0D4E2FDE6</vt:lpwstr>
  </property>
</Properties>
</file>